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7"/>
  </p:notesMasterIdLst>
  <p:sldIdLst>
    <p:sldId id="256" r:id="rId5"/>
    <p:sldId id="288" r:id="rId6"/>
    <p:sldId id="285" r:id="rId7"/>
    <p:sldId id="289" r:id="rId8"/>
    <p:sldId id="295" r:id="rId9"/>
    <p:sldId id="290" r:id="rId10"/>
    <p:sldId id="294" r:id="rId11"/>
    <p:sldId id="291" r:id="rId12"/>
    <p:sldId id="292" r:id="rId13"/>
    <p:sldId id="286" r:id="rId14"/>
    <p:sldId id="293" r:id="rId15"/>
    <p:sldId id="287" r:id="rId1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06C90-1D48-4959-BB42-5CC5FBBF9A04}" v="58" dt="2020-08-10T08:14:2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75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I SNSACD" userId="S::hindisnsacd@snscecbe.onmicrosoft.com::ae93e60b-a346-4183-bba7-e3b08bfb4e39" providerId="AD" clId="Web-{72306C90-1D48-4959-BB42-5CC5FBBF9A04}"/>
    <pc:docChg chg="modSld">
      <pc:chgData name="HINDI SNSACD" userId="S::hindisnsacd@snscecbe.onmicrosoft.com::ae93e60b-a346-4183-bba7-e3b08bfb4e39" providerId="AD" clId="Web-{72306C90-1D48-4959-BB42-5CC5FBBF9A04}" dt="2020-08-10T08:14:21.115" v="57" actId="20577"/>
      <pc:docMkLst>
        <pc:docMk/>
      </pc:docMkLst>
      <pc:sldChg chg="modSp">
        <pc:chgData name="HINDI SNSACD" userId="S::hindisnsacd@snscecbe.onmicrosoft.com::ae93e60b-a346-4183-bba7-e3b08bfb4e39" providerId="AD" clId="Web-{72306C90-1D48-4959-BB42-5CC5FBBF9A04}" dt="2020-08-10T08:14:21.036" v="56" actId="20577"/>
        <pc:sldMkLst>
          <pc:docMk/>
          <pc:sldMk cId="3772003830" sldId="290"/>
        </pc:sldMkLst>
        <pc:spChg chg="mod">
          <ac:chgData name="HINDI SNSACD" userId="S::hindisnsacd@snscecbe.onmicrosoft.com::ae93e60b-a346-4183-bba7-e3b08bfb4e39" providerId="AD" clId="Web-{72306C90-1D48-4959-BB42-5CC5FBBF9A04}" dt="2020-08-10T08:14:21.036" v="56" actId="20577"/>
          <ac:spMkLst>
            <pc:docMk/>
            <pc:sldMk cId="3772003830" sldId="290"/>
            <ac:spMk id="2" creationId="{CD4C22AF-3346-4BB9-B810-F9BA18EEBE2F}"/>
          </ac:spMkLst>
        </pc:spChg>
      </pc:sldChg>
      <pc:sldChg chg="modSp">
        <pc:chgData name="HINDI SNSACD" userId="S::hindisnsacd@snscecbe.onmicrosoft.com::ae93e60b-a346-4183-bba7-e3b08bfb4e39" providerId="AD" clId="Web-{72306C90-1D48-4959-BB42-5CC5FBBF9A04}" dt="2020-08-10T08:12:52.343" v="50" actId="20577"/>
        <pc:sldMkLst>
          <pc:docMk/>
          <pc:sldMk cId="3953993049" sldId="292"/>
        </pc:sldMkLst>
        <pc:spChg chg="mod">
          <ac:chgData name="HINDI SNSACD" userId="S::hindisnsacd@snscecbe.onmicrosoft.com::ae93e60b-a346-4183-bba7-e3b08bfb4e39" providerId="AD" clId="Web-{72306C90-1D48-4959-BB42-5CC5FBBF9A04}" dt="2020-08-10T08:12:52.343" v="50" actId="20577"/>
          <ac:spMkLst>
            <pc:docMk/>
            <pc:sldMk cId="3953993049"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dirty="0"/>
              <a:t>कबीर की साखियाँ</a:t>
            </a:r>
            <a:endParaRPr lang="en-IN" sz="6600" dirty="0"/>
          </a:p>
          <a:p>
            <a:pPr algn="ctr"/>
            <a:r>
              <a:rPr lang="en-IN" sz="6600" dirty="0"/>
              <a:t>Kabir Ki </a:t>
            </a:r>
            <a:r>
              <a:rPr lang="en-IN" sz="6600" dirty="0" err="1"/>
              <a:t>Saakhiyaan</a:t>
            </a:r>
            <a:endParaRPr lang="en-IN" sz="6600" dirty="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8" y="2332037"/>
            <a:ext cx="17041091" cy="7672387"/>
          </a:xfrm>
        </p:spPr>
        <p:txBody>
          <a:bodyPr>
            <a:normAutofit fontScale="90000"/>
          </a:bodyPr>
          <a:lstStyle/>
          <a:p>
            <a:pPr algn="l"/>
            <a:r>
              <a:rPr lang="hi-IN" b="1" i="0" dirty="0">
                <a:solidFill>
                  <a:srgbClr val="3366FF"/>
                </a:solidFill>
                <a:effectLst/>
                <a:latin typeface="helvetica neue"/>
              </a:rPr>
              <a:t>प्रश्न अभ्यास</a:t>
            </a:r>
            <a:br>
              <a:rPr lang="en-IN" b="1" i="0" dirty="0">
                <a:solidFill>
                  <a:srgbClr val="3366FF"/>
                </a:solidFill>
                <a:effectLst/>
                <a:latin typeface="helvetica neue"/>
              </a:rPr>
            </a:br>
            <a:br>
              <a:rPr lang="hi-IN" b="0" i="0" dirty="0">
                <a:solidFill>
                  <a:srgbClr val="0000FF"/>
                </a:solidFill>
                <a:effectLst/>
                <a:latin typeface="helvetica neue"/>
              </a:rPr>
            </a:br>
            <a:r>
              <a:rPr lang="hi-IN" b="0" i="0" dirty="0">
                <a:solidFill>
                  <a:srgbClr val="000000"/>
                </a:solidFill>
                <a:effectLst/>
                <a:latin typeface="helvetica neue"/>
              </a:rPr>
              <a:t>प्र॰1 ‘तलवार का महत्त्व होता है म्यान का नहीं’- उक्त उदाहरण से कबीर क्या कहना चाहते हैं? स्पष्ट कीजिए।</a:t>
            </a:r>
            <a:br>
              <a:rPr lang="hi-IN" b="0" i="0" dirty="0">
                <a:solidFill>
                  <a:srgbClr val="000000"/>
                </a:solidFill>
                <a:effectLst/>
                <a:latin typeface="helvetica neue"/>
              </a:rPr>
            </a:br>
            <a:r>
              <a:rPr lang="hi-IN" b="1" i="0" dirty="0">
                <a:solidFill>
                  <a:srgbClr val="0070C0"/>
                </a:solidFill>
                <a:effectLst/>
                <a:latin typeface="helvetica neue"/>
              </a:rPr>
              <a:t>उत्तर-</a:t>
            </a:r>
            <a:r>
              <a:rPr lang="hi-IN" b="0" i="0" dirty="0">
                <a:solidFill>
                  <a:srgbClr val="000000"/>
                </a:solidFill>
                <a:effectLst/>
                <a:latin typeface="helvetica neue"/>
              </a:rPr>
              <a:t> कबीरदास जी के अनुसार मनुष्य की सुंदरता उसके शरीर की अपेक्षा उसके गुणों से आकना चाहिए क्योंकि शरीर तो बाहरी आवरण है जबकि सच्चाई उसका अंर्तमन है। इसलिए कवि कहते हैं कि तलवार का महत्त्व होता है म्यान का नहीं।</a:t>
            </a:r>
            <a:br>
              <a:rPr lang="en-IN" b="0" i="0" dirty="0">
                <a:solidFill>
                  <a:srgbClr val="000000"/>
                </a:solidFill>
                <a:effectLst/>
                <a:latin typeface="helvetica neue"/>
              </a:rPr>
            </a:br>
            <a:br>
              <a:rPr lang="hi-IN" b="0" i="0" dirty="0">
                <a:solidFill>
                  <a:srgbClr val="000000"/>
                </a:solidFill>
                <a:effectLst/>
                <a:latin typeface="helvetica neue"/>
              </a:rPr>
            </a:br>
            <a:r>
              <a:rPr lang="hi-IN" b="0" i="0" dirty="0">
                <a:solidFill>
                  <a:srgbClr val="000000"/>
                </a:solidFill>
                <a:effectLst/>
                <a:latin typeface="helvetica neue"/>
              </a:rPr>
              <a:t>प्र॰2 पाठ की तीसरी साखी-जिसकी एक पंक्ति है ‘मनुवाँ तो दहुँ दिसि फिरै, यह तो सुमिरन नाहिं’ के द्वारा कबीर क्या कहना चाहते हैं?</a:t>
            </a:r>
            <a:br>
              <a:rPr lang="hi-IN" b="0" i="0" dirty="0">
                <a:solidFill>
                  <a:srgbClr val="000000"/>
                </a:solidFill>
                <a:effectLst/>
                <a:latin typeface="helvetica neue"/>
              </a:rPr>
            </a:br>
            <a:r>
              <a:rPr lang="hi-IN" b="1" i="0" dirty="0">
                <a:solidFill>
                  <a:srgbClr val="0070C0"/>
                </a:solidFill>
                <a:effectLst/>
                <a:latin typeface="helvetica neue"/>
              </a:rPr>
              <a:t>उत्तर-</a:t>
            </a:r>
            <a:r>
              <a:rPr lang="hi-IN" b="0" i="0" dirty="0">
                <a:solidFill>
                  <a:srgbClr val="000000"/>
                </a:solidFill>
                <a:effectLst/>
                <a:latin typeface="helvetica neue"/>
              </a:rPr>
              <a:t> तीसरी साखी में कबीर दास जी कहना चाहते हैं कि मनुष्य का मन चंचल होता है वह हाथ में माला और जबान पर हरिनाम तो जपता रहता है किन्तु भगवान् का नाम लेना तब सार्थक होता है जब मनुष्य अपने चंचल मन पर काबू पा लेता है।</a:t>
            </a:r>
            <a:br>
              <a:rPr lang="hi-IN" b="0" i="0" dirty="0">
                <a:solidFill>
                  <a:srgbClr val="000000"/>
                </a:solidFill>
                <a:effectLst/>
                <a:latin typeface="helvetica neue"/>
              </a:rPr>
            </a:b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231345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9" y="2422525"/>
            <a:ext cx="17041091" cy="7581900"/>
          </a:xfrm>
        </p:spPr>
        <p:txBody>
          <a:bodyPr>
            <a:normAutofit fontScale="90000"/>
          </a:bodyPr>
          <a:lstStyle/>
          <a:p>
            <a:pPr algn="l"/>
            <a:r>
              <a:rPr lang="hi-IN" b="0" i="0" dirty="0">
                <a:solidFill>
                  <a:srgbClr val="000000"/>
                </a:solidFill>
                <a:effectLst/>
                <a:latin typeface="helvetica neue"/>
              </a:rPr>
              <a:t>प्र॰3 कबीर घास की निंदा करने से क्यों मना करते हैं। पढ़े हुए दोहे के आधार पर स्पष्ट कीजिए।</a:t>
            </a:r>
            <a:br>
              <a:rPr lang="hi-IN" b="0" i="0" dirty="0">
                <a:solidFill>
                  <a:srgbClr val="000000"/>
                </a:solidFill>
                <a:effectLst/>
                <a:latin typeface="helvetica neue"/>
              </a:rPr>
            </a:br>
            <a:r>
              <a:rPr lang="hi-IN" b="1" i="0" dirty="0">
                <a:solidFill>
                  <a:srgbClr val="0070C0"/>
                </a:solidFill>
                <a:effectLst/>
                <a:latin typeface="helvetica neue"/>
              </a:rPr>
              <a:t>उत्तर-</a:t>
            </a:r>
            <a:r>
              <a:rPr lang="hi-IN" b="0" i="0" dirty="0">
                <a:solidFill>
                  <a:srgbClr val="000000"/>
                </a:solidFill>
                <a:effectLst/>
                <a:latin typeface="helvetica neue"/>
              </a:rPr>
              <a:t> कबीर दास जी छोटे को कमजोर समझकर उसकी उपेक्षा करने को मना करते हैं मनुष्य को घास को पैरों के नीचे वाली रौंदने वाली वस्तु समझकर उसे कमजोर नहीं मानना चाहिए क्योंकि जब एक घास का तिनका भी आँख में चला जाता है तो वह बहुत कष्ट देता है। इसलिय हमें किसी को कमजोर समझकर उसकी निंदा नहीं करनी चाहिए।</a:t>
            </a:r>
            <a:br>
              <a:rPr lang="hi-IN" b="0" i="0" dirty="0">
                <a:solidFill>
                  <a:srgbClr val="000000"/>
                </a:solidFill>
                <a:effectLst/>
                <a:latin typeface="helvetica neue"/>
              </a:rPr>
            </a:br>
            <a:r>
              <a:rPr lang="hi-IN" b="0" i="0" dirty="0">
                <a:solidFill>
                  <a:srgbClr val="000000"/>
                </a:solidFill>
                <a:effectLst/>
                <a:latin typeface="helvetica neue"/>
              </a:rPr>
              <a:t> </a:t>
            </a:r>
            <a:br>
              <a:rPr lang="hi-IN" b="0" i="0" dirty="0">
                <a:solidFill>
                  <a:srgbClr val="000000"/>
                </a:solidFill>
                <a:effectLst/>
                <a:latin typeface="helvetica neue"/>
              </a:rPr>
            </a:br>
            <a:r>
              <a:rPr lang="hi-IN" b="0" i="0" dirty="0">
                <a:solidFill>
                  <a:srgbClr val="000000"/>
                </a:solidFill>
                <a:effectLst/>
                <a:latin typeface="helvetica neue"/>
              </a:rPr>
              <a:t>प्र॰4 मनुष्य के व्यवहार में ही दूसरों को विरोधी बना लेनेवाले दोष होते हैं। यह भावार्थ किस दोहे से व्यक्त होता है?</a:t>
            </a:r>
            <a:br>
              <a:rPr lang="hi-IN" b="0" i="0" dirty="0">
                <a:solidFill>
                  <a:srgbClr val="000000"/>
                </a:solidFill>
                <a:effectLst/>
                <a:latin typeface="helvetica neue"/>
              </a:rPr>
            </a:br>
            <a:r>
              <a:rPr lang="hi-IN" b="1" i="0" dirty="0">
                <a:solidFill>
                  <a:srgbClr val="0070C0"/>
                </a:solidFill>
                <a:effectLst/>
                <a:latin typeface="helvetica neue"/>
              </a:rPr>
              <a:t>उत्तर</a:t>
            </a:r>
            <a:r>
              <a:rPr lang="hi-IN" b="0" i="0" dirty="0">
                <a:solidFill>
                  <a:srgbClr val="000000"/>
                </a:solidFill>
                <a:effectLst/>
                <a:latin typeface="helvetica neue"/>
              </a:rPr>
              <a:t> – यह भावार्थ अंतिम साखी में है –</a:t>
            </a:r>
            <a:br>
              <a:rPr lang="hi-IN" b="0" i="0" dirty="0">
                <a:solidFill>
                  <a:srgbClr val="000000"/>
                </a:solidFill>
                <a:effectLst/>
                <a:latin typeface="helvetica neue"/>
              </a:rPr>
            </a:br>
            <a:r>
              <a:rPr lang="hi-IN" b="0" i="0" dirty="0">
                <a:solidFill>
                  <a:srgbClr val="000000"/>
                </a:solidFill>
                <a:effectLst/>
                <a:latin typeface="helvetica neue"/>
              </a:rPr>
              <a:t>जग में बैरी कोई नहीं जो मन शीतल होय।</a:t>
            </a:r>
            <a:br>
              <a:rPr lang="hi-IN" b="0" i="0" dirty="0">
                <a:solidFill>
                  <a:srgbClr val="000000"/>
                </a:solidFill>
                <a:effectLst/>
                <a:latin typeface="helvetica neue"/>
              </a:rPr>
            </a:br>
            <a:r>
              <a:rPr lang="hi-IN" b="0" i="0" dirty="0">
                <a:solidFill>
                  <a:srgbClr val="000000"/>
                </a:solidFill>
                <a:effectLst/>
                <a:latin typeface="helvetica neue"/>
              </a:rPr>
              <a:t>या आपा को डारि दे, दया करै सब कोय।।</a:t>
            </a:r>
            <a:br>
              <a:rPr lang="hi-IN" b="0" i="0" dirty="0">
                <a:solidFill>
                  <a:srgbClr val="000000"/>
                </a:solidFill>
                <a:effectLst/>
                <a:latin typeface="helvetica neue"/>
              </a:rPr>
            </a:b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extLst>
      <p:ext uri="{BB962C8B-B14F-4D97-AF65-F5344CB8AC3E}">
        <p14:creationId xmlns:p14="http://schemas.microsoft.com/office/powerpoint/2010/main" val="555589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9" y="1290927"/>
            <a:ext cx="17041091" cy="7307262"/>
          </a:xfrm>
        </p:spPr>
        <p:txBody>
          <a:bodyPr/>
          <a:lstStyle/>
          <a:p>
            <a:pPr algn="l"/>
            <a:r>
              <a:rPr lang="hi-IN" b="1" i="0" dirty="0">
                <a:effectLst/>
                <a:latin typeface="Open Sans"/>
              </a:rPr>
              <a:t>कबीर दास का जीवन परिचय – </a:t>
            </a:r>
            <a:r>
              <a:rPr lang="en-IN" b="1" i="0" dirty="0">
                <a:effectLst/>
                <a:latin typeface="Open Sans"/>
              </a:rPr>
              <a:t>Kabir Das Ka </a:t>
            </a:r>
            <a:r>
              <a:rPr lang="en-IN" b="1" i="0" dirty="0" err="1">
                <a:effectLst/>
                <a:latin typeface="Open Sans"/>
              </a:rPr>
              <a:t>Jivan</a:t>
            </a:r>
            <a:r>
              <a:rPr lang="en-IN" b="1" i="0" dirty="0">
                <a:effectLst/>
                <a:latin typeface="Open Sans"/>
              </a:rPr>
              <a:t> </a:t>
            </a:r>
            <a:r>
              <a:rPr lang="en-IN" b="1" i="0" dirty="0" err="1">
                <a:effectLst/>
                <a:latin typeface="Open Sans"/>
              </a:rPr>
              <a:t>Parichay</a:t>
            </a:r>
            <a:r>
              <a:rPr lang="en-IN" b="1" i="0" dirty="0">
                <a:effectLst/>
                <a:latin typeface="Open Sans"/>
              </a:rPr>
              <a:t> :  </a:t>
            </a:r>
            <a:br>
              <a:rPr lang="en-IN" b="1" i="0" dirty="0">
                <a:effectLst/>
                <a:latin typeface="Open Sans"/>
              </a:rPr>
            </a:br>
            <a:br>
              <a:rPr lang="en-IN" b="1" i="0" dirty="0">
                <a:effectLst/>
                <a:latin typeface="Open Sans"/>
              </a:rPr>
            </a:br>
            <a:r>
              <a:rPr lang="hi-IN" b="0" i="0" dirty="0">
                <a:effectLst/>
                <a:latin typeface="Open Sans"/>
              </a:rPr>
              <a:t>संत कबीर दास का जन्म सन् 1400 के आसपास वाराणसी में हुआ। ज्ञानी और संतों के साथ रहकर कबीर ने दीक्षा और ज्ञान प्राप्त किया। वह धार्मिक कर्मकांडों से परे थे। उनका मानना था कि परमात्मा एक है, इसलिए वे हर धर्म की आलोचना और प्रशंसा करते थे। उन्होने अपने अतिंम क्षण मगहर में व्यतीत किएं। कबीर दास की रचनाएँ कबीर ग्रंथावली में संग्रहीत है। </a:t>
            </a: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1028" name="Picture 4" descr="Kabir Ki Saakhiyaan Class 8 Summary, Explanation, Question Answers">
            <a:extLst>
              <a:ext uri="{FF2B5EF4-FFF2-40B4-BE49-F238E27FC236}">
                <a16:creationId xmlns:a16="http://schemas.microsoft.com/office/drawing/2014/main" id="{3832F483-9B77-4A45-8198-DED28B14D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054" y="6934200"/>
            <a:ext cx="296227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86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9" y="2124219"/>
            <a:ext cx="17041091" cy="7880205"/>
          </a:xfrm>
        </p:spPr>
        <p:txBody>
          <a:bodyPr>
            <a:normAutofit/>
          </a:bodyPr>
          <a:lstStyle/>
          <a:p>
            <a:pPr algn="l"/>
            <a:r>
              <a:rPr lang="hi-IN" b="1" i="0" dirty="0">
                <a:solidFill>
                  <a:srgbClr val="3366FF"/>
                </a:solidFill>
                <a:effectLst/>
                <a:latin typeface="helvetica neue"/>
              </a:rPr>
              <a:t>पाठ का सार</a:t>
            </a:r>
            <a:br>
              <a:rPr lang="en-IN" b="1" i="0" dirty="0">
                <a:solidFill>
                  <a:srgbClr val="3366FF"/>
                </a:solidFill>
                <a:effectLst/>
                <a:latin typeface="helvetica neue"/>
              </a:rPr>
            </a:br>
            <a:br>
              <a:rPr lang="hi-IN" b="0" i="0" dirty="0">
                <a:solidFill>
                  <a:srgbClr val="0000FF"/>
                </a:solidFill>
                <a:effectLst/>
                <a:latin typeface="helvetica neue"/>
              </a:rPr>
            </a:br>
            <a:r>
              <a:rPr lang="hi-IN" b="0" i="0" dirty="0">
                <a:solidFill>
                  <a:srgbClr val="000000"/>
                </a:solidFill>
                <a:effectLst/>
                <a:latin typeface="helvetica neue"/>
              </a:rPr>
              <a:t>इन दोहों में कबीर मानवीय प्रवर्तियों को प्रस्तुत करते हैं। पहले दोहे में कवि कहते हैं कि मनुष्य की जाति उसके गुणों से बड़ी नहीं होती है। दूसरे में कहते हैं कि अपशब्द के बदले अपशब्द कहना कीचड़ में हाथ डालने जैसा है। तीसरे दोहे में कवि अपने चंचल मन व्यंग कर रहें हैं कि माला और जीभ प्रभु के नाम जपते हैं पर मन अपनी चंचलता का त्याग नहीं करता। चौथे में कहते हैं कि किसी को कमजोर समझकर दबाना नहीं चाहिए क्योंकि कभी-कभी यही हमारे लिए कष्टकारी हो जाता है। जैसे हाथी और चींटी। एक छोटी सी चींटी हाथी को भी बहुत परेशान कर सकती है। पाँचवे दोहे का भाव यह हैं कि मनुष्य अपनी मानसिक कमजोरियों को दूर करके संसार को खुशहाल और दयावान बना सकता है।</a:t>
            </a: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extLst>
      <p:ext uri="{BB962C8B-B14F-4D97-AF65-F5344CB8AC3E}">
        <p14:creationId xmlns:p14="http://schemas.microsoft.com/office/powerpoint/2010/main" val="125939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8" y="2332038"/>
            <a:ext cx="17041091" cy="7307262"/>
          </a:xfrm>
        </p:spPr>
        <p:txBody>
          <a:bodyPr>
            <a:normAutofit/>
          </a:bodyPr>
          <a:lstStyle/>
          <a:p>
            <a:pPr algn="l" fontAlgn="base"/>
            <a:r>
              <a:rPr lang="hi-IN" b="0" i="1" dirty="0">
                <a:effectLst/>
                <a:latin typeface="inherit"/>
              </a:rPr>
              <a:t>जाति न पूछो साधु की, पूछ लीजिए ज्ञान।</a:t>
            </a:r>
            <a:br>
              <a:rPr lang="hi-IN" b="0" i="1" dirty="0">
                <a:effectLst/>
                <a:latin typeface="inherit"/>
              </a:rPr>
            </a:br>
            <a:r>
              <a:rPr lang="hi-IN" b="0" i="1" dirty="0">
                <a:effectLst/>
                <a:latin typeface="inherit"/>
              </a:rPr>
              <a:t>मेल करो तरवार का, पड़ा रहन दो म्यान।।1।। </a:t>
            </a:r>
            <a:br>
              <a:rPr lang="en-IN" b="0" i="1" dirty="0">
                <a:effectLst/>
                <a:latin typeface="inherit"/>
              </a:rPr>
            </a:br>
            <a:br>
              <a:rPr lang="en-IN" b="0" i="1" dirty="0">
                <a:effectLst/>
                <a:latin typeface="inherit"/>
              </a:rPr>
            </a:br>
            <a:r>
              <a:rPr lang="hi-IN" b="1" i="0" dirty="0">
                <a:solidFill>
                  <a:srgbClr val="0000FF"/>
                </a:solidFill>
                <a:effectLst/>
                <a:latin typeface="Open Sans"/>
              </a:rPr>
              <a:t>व्याख्या – </a:t>
            </a:r>
            <a:r>
              <a:rPr lang="hi-IN" i="0" dirty="0">
                <a:solidFill>
                  <a:schemeClr val="tx1"/>
                </a:solidFill>
                <a:effectLst/>
                <a:latin typeface="Open Sans"/>
              </a:rPr>
              <a:t>इसमें कबीरदास जी कहते हैं कि हमें सज्जन पुरुष से उसकी जाति नहीं पूछनी चाहिए अपितु उसका ज्ञान देखना चाहिए अर्थात मनुष्य को उसकी जाति के आधार पर नहीं उसके ज्ञान के आधार पर परखना चाहिए क्योंकि जब हम तलवार खरीदने जाते हैं तो उसकी कीमत म्यान देखकर नहीं लगाते हैं।</a:t>
            </a:r>
            <a:br>
              <a:rPr lang="en-IN" b="0" i="1" dirty="0">
                <a:effectLst/>
                <a:latin typeface="inherit"/>
              </a:rPr>
            </a:br>
            <a:br>
              <a:rPr lang="en-IN" b="0" i="1" dirty="0">
                <a:effectLst/>
                <a:latin typeface="inherit"/>
              </a:rPr>
            </a:br>
            <a:br>
              <a:rPr lang="hi-IN" b="0" i="0" dirty="0">
                <a:effectLst/>
                <a:latin typeface="Open Sans"/>
              </a:rPr>
            </a:b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extLst>
      <p:ext uri="{BB962C8B-B14F-4D97-AF65-F5344CB8AC3E}">
        <p14:creationId xmlns:p14="http://schemas.microsoft.com/office/powerpoint/2010/main" val="251114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8" y="2332038"/>
            <a:ext cx="17041091" cy="7307262"/>
          </a:xfrm>
        </p:spPr>
        <p:txBody>
          <a:bodyPr>
            <a:normAutofit/>
          </a:bodyPr>
          <a:lstStyle/>
          <a:p>
            <a:pPr algn="l" fontAlgn="base"/>
            <a:r>
              <a:rPr lang="hi-IN" b="0" i="1" dirty="0">
                <a:effectLst/>
                <a:latin typeface="inherit"/>
              </a:rPr>
              <a:t>आवत गारी एक है, उलटत होइ अनेक।</a:t>
            </a:r>
            <a:br>
              <a:rPr lang="hi-IN" b="0" i="1" dirty="0">
                <a:effectLst/>
                <a:latin typeface="inherit"/>
              </a:rPr>
            </a:br>
            <a:r>
              <a:rPr lang="hi-IN" b="0" i="1" dirty="0">
                <a:effectLst/>
                <a:latin typeface="inherit"/>
              </a:rPr>
              <a:t>कह कबीर नहिं उलटिए,वही एक की एक।।2।। </a:t>
            </a:r>
            <a:br>
              <a:rPr lang="en-IN" b="0" i="1" dirty="0">
                <a:effectLst/>
                <a:latin typeface="inherit"/>
              </a:rPr>
            </a:br>
            <a:br>
              <a:rPr lang="en-IN" b="0" i="1" dirty="0">
                <a:effectLst/>
                <a:latin typeface="inherit"/>
              </a:rPr>
            </a:br>
            <a:r>
              <a:rPr lang="hi-IN" b="1" i="0" dirty="0">
                <a:solidFill>
                  <a:srgbClr val="0000FF"/>
                </a:solidFill>
                <a:effectLst/>
                <a:latin typeface="Open Sans"/>
              </a:rPr>
              <a:t>व्याख्या – </a:t>
            </a:r>
            <a:r>
              <a:rPr lang="hi-IN" i="0" dirty="0">
                <a:solidFill>
                  <a:schemeClr val="tx1"/>
                </a:solidFill>
                <a:effectLst/>
                <a:latin typeface="Open Sans"/>
              </a:rPr>
              <a:t>इसमें कबीरदास जी कहते हैं कि जब हमें कोई गाली देता है तब वह एक होती है पर हम पलटकर उसे भी देते हैं तो वो बढ़ते-बढ़ते अनेक हो जाती है इसलिय जब हम उसकी एक गाली पर ही ध्यान नहीं देंगे तो वह वहीं ख़त्म हो जाएगी अर्थात वो एक की एक ही रह जायेगी।</a:t>
            </a:r>
            <a:br>
              <a:rPr lang="en-IN" i="1" dirty="0">
                <a:solidFill>
                  <a:schemeClr val="tx1"/>
                </a:solidFill>
                <a:effectLst/>
                <a:latin typeface="inherit"/>
              </a:rPr>
            </a:br>
            <a:br>
              <a:rPr lang="hi-IN" b="0" i="0" dirty="0">
                <a:effectLst/>
                <a:latin typeface="Open Sans"/>
              </a:rPr>
            </a:b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extLst>
      <p:ext uri="{BB962C8B-B14F-4D97-AF65-F5344CB8AC3E}">
        <p14:creationId xmlns:p14="http://schemas.microsoft.com/office/powerpoint/2010/main" val="387874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8" y="2332038"/>
            <a:ext cx="17041091" cy="7307262"/>
          </a:xfrm>
        </p:spPr>
        <p:txBody>
          <a:bodyPr>
            <a:normAutofit fontScale="90000"/>
          </a:bodyPr>
          <a:lstStyle/>
          <a:p>
            <a:pPr algn="l" fontAlgn="base"/>
            <a:br>
              <a:rPr lang="hi-IN" b="0" i="0" dirty="0">
                <a:effectLst/>
                <a:latin typeface="Open Sans"/>
              </a:rPr>
            </a:br>
            <a:r>
              <a:rPr lang="hi-IN" b="0" i="1" dirty="0">
                <a:effectLst/>
                <a:latin typeface="inherit"/>
              </a:rPr>
              <a:t>माला तो कर में फिरै, जीभि फिरै मुख माँहि।</a:t>
            </a:r>
            <a:br>
              <a:rPr lang="hi-IN" b="0" i="1" dirty="0">
                <a:effectLst/>
                <a:latin typeface="inherit"/>
              </a:rPr>
            </a:br>
            <a:r>
              <a:rPr lang="hi-IN" b="0" i="1" dirty="0">
                <a:effectLst/>
                <a:latin typeface="inherit"/>
              </a:rPr>
              <a:t>मनुवाँ तो दहुँ दिसि फिरै,  यह तौ सुमिरन नाहिं।।3।।</a:t>
            </a:r>
            <a:br>
              <a:rPr lang="en-IN" b="0" i="1" dirty="0">
                <a:effectLst/>
                <a:latin typeface="inherit"/>
              </a:rPr>
            </a:br>
            <a:br>
              <a:rPr lang="en-IN" b="0" i="1" dirty="0">
                <a:effectLst/>
                <a:latin typeface="inherit"/>
              </a:rPr>
            </a:br>
            <a:r>
              <a:rPr lang="hi-IN" b="1" i="0" dirty="0">
                <a:solidFill>
                  <a:srgbClr val="0000FF"/>
                </a:solidFill>
                <a:effectLst/>
                <a:latin typeface="Open Sans"/>
              </a:rPr>
              <a:t>व्याख्या – </a:t>
            </a:r>
            <a:r>
              <a:rPr lang="hi-IN" i="0" dirty="0">
                <a:solidFill>
                  <a:schemeClr val="tx1"/>
                </a:solidFill>
                <a:effectLst/>
                <a:latin typeface="Open Sans"/>
              </a:rPr>
              <a:t>इसमें </a:t>
            </a:r>
            <a:r>
              <a:rPr lang="hi-IN" i="0" dirty="0" err="1">
                <a:solidFill>
                  <a:schemeClr val="tx1"/>
                </a:solidFill>
                <a:effectLst/>
                <a:latin typeface="Open Sans"/>
              </a:rPr>
              <a:t>कबीरदास</a:t>
            </a:r>
            <a:r>
              <a:rPr lang="hi-IN" i="0" dirty="0">
                <a:solidFill>
                  <a:schemeClr val="tx1"/>
                </a:solidFill>
                <a:effectLst/>
                <a:latin typeface="Open Sans"/>
              </a:rPr>
              <a:t> जी कहते हैं कि माला को हाथ में लेकर मनुष्य मन को घुमाता है जीभ मुख के अंदर घूमती रहती है। परन्तु मनुष्य का चंचल मन सभी दिशाओं में घूमता रहता है। मानव मन गतिशील होता है जो बिना विचारे इधर-उधर घूमता रहता है परन्तु ये भगवान् का नाम क्यों नहीं लेता।</a:t>
            </a:r>
            <a:br>
              <a:rPr lang="en-IN" b="0" i="0" dirty="0">
                <a:effectLst/>
                <a:latin typeface="Open Sans"/>
              </a:rPr>
            </a:br>
            <a:br>
              <a:rPr lang="en-IN" b="0" i="1" dirty="0">
                <a:effectLst/>
                <a:latin typeface="inherit"/>
              </a:rPr>
            </a:br>
            <a:br>
              <a:rPr lang="en-IN" b="0" i="1" dirty="0">
                <a:effectLst/>
                <a:latin typeface="inherit"/>
              </a:rPr>
            </a:br>
            <a:br>
              <a:rPr lang="hi-IN" b="0" i="0" dirty="0">
                <a:effectLst/>
                <a:latin typeface="Open Sans"/>
              </a:rPr>
            </a:b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extLst>
      <p:ext uri="{BB962C8B-B14F-4D97-AF65-F5344CB8AC3E}">
        <p14:creationId xmlns:p14="http://schemas.microsoft.com/office/powerpoint/2010/main" val="377200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8" y="2332038"/>
            <a:ext cx="17041091" cy="7307262"/>
          </a:xfrm>
        </p:spPr>
        <p:txBody>
          <a:bodyPr>
            <a:normAutofit/>
          </a:bodyPr>
          <a:lstStyle/>
          <a:p>
            <a:pPr algn="l" fontAlgn="base"/>
            <a:br>
              <a:rPr lang="hi-IN" b="0" i="0" dirty="0">
                <a:effectLst/>
                <a:latin typeface="Open Sans"/>
              </a:rPr>
            </a:br>
            <a:r>
              <a:rPr lang="hi-IN" b="0" i="1" dirty="0">
                <a:effectLst/>
                <a:latin typeface="inherit"/>
              </a:rPr>
              <a:t>कबीर घास न नींदिए, जो पाऊँ तलि होइ।</a:t>
            </a:r>
            <a:br>
              <a:rPr lang="hi-IN" b="0" i="1" dirty="0">
                <a:effectLst/>
                <a:latin typeface="inherit"/>
              </a:rPr>
            </a:br>
            <a:r>
              <a:rPr lang="hi-IN" b="0" i="1" dirty="0">
                <a:effectLst/>
                <a:latin typeface="inherit"/>
              </a:rPr>
              <a:t>उड़ि पड़ै जब आँखि मैं, खरी दुहेली होइ।।4।।</a:t>
            </a:r>
            <a:br>
              <a:rPr lang="en-IN" b="0" i="1" dirty="0">
                <a:effectLst/>
                <a:latin typeface="inherit"/>
              </a:rPr>
            </a:br>
            <a:br>
              <a:rPr lang="en-IN" b="0" i="1" dirty="0">
                <a:effectLst/>
                <a:latin typeface="inherit"/>
              </a:rPr>
            </a:br>
            <a:r>
              <a:rPr lang="hi-IN" b="1" i="0" dirty="0">
                <a:solidFill>
                  <a:srgbClr val="0000FF"/>
                </a:solidFill>
                <a:effectLst/>
                <a:latin typeface="Open Sans"/>
              </a:rPr>
              <a:t>व्याख्या – </a:t>
            </a:r>
            <a:r>
              <a:rPr lang="hi-IN" i="0" dirty="0">
                <a:solidFill>
                  <a:schemeClr val="tx1"/>
                </a:solidFill>
                <a:effectLst/>
                <a:latin typeface="Open Sans"/>
              </a:rPr>
              <a:t>इसमें कबीरदास जी कहते हैं कि हमें कभी घास को छोटा समझकर उसे दबाना नहीं चाहिए क्योंकि जब घास का एक छोटा सा तिनका भी आँख में गिर जाता है तो वह बहुत दुख देता है अर्थात हमें छोटा समझकर किसी पर अत्याचार नहीं करना चाहिए।</a:t>
            </a:r>
            <a:br>
              <a:rPr lang="en-IN" b="0" i="1" dirty="0">
                <a:effectLst/>
                <a:latin typeface="inherit"/>
              </a:rPr>
            </a:br>
            <a:br>
              <a:rPr lang="hi-IN" b="0" i="0" dirty="0">
                <a:effectLst/>
                <a:latin typeface="Open Sans"/>
              </a:rPr>
            </a:br>
            <a:endParaRPr lang="en-IN" dirty="0"/>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extLst>
      <p:ext uri="{BB962C8B-B14F-4D97-AF65-F5344CB8AC3E}">
        <p14:creationId xmlns:p14="http://schemas.microsoft.com/office/powerpoint/2010/main" val="324308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332508" y="2332038"/>
            <a:ext cx="17041091" cy="7307262"/>
          </a:xfrm>
        </p:spPr>
        <p:txBody>
          <a:bodyPr/>
          <a:lstStyle/>
          <a:p>
            <a:pPr algn="l"/>
            <a:r>
              <a:rPr lang="hi-IN" b="0" i="1" dirty="0">
                <a:effectLst/>
                <a:latin typeface="inherit"/>
              </a:rPr>
              <a:t>जग में बैरी कोइ नहीं, जो मन सीतल होय।</a:t>
            </a:r>
            <a:br>
              <a:rPr lang="hi-IN" b="0" i="1" dirty="0">
                <a:effectLst/>
                <a:latin typeface="inherit"/>
              </a:rPr>
            </a:br>
            <a:r>
              <a:rPr lang="hi-IN" b="0" i="1" dirty="0">
                <a:effectLst/>
                <a:latin typeface="inherit"/>
              </a:rPr>
              <a:t>या आपा को डारि दे, दया करै सब कोय।।5।।</a:t>
            </a:r>
            <a:br>
              <a:rPr lang="en-IN" b="0" i="1" dirty="0">
                <a:effectLst/>
                <a:latin typeface="inherit"/>
              </a:rPr>
            </a:br>
            <a:br>
              <a:rPr lang="hi-IN" b="0" i="0" dirty="0">
                <a:effectLst/>
                <a:latin typeface="Open Sans"/>
              </a:rPr>
            </a:br>
            <a:r>
              <a:rPr lang="hi-IN" b="1" i="0" dirty="0">
                <a:solidFill>
                  <a:srgbClr val="0000FF"/>
                </a:solidFill>
                <a:effectLst/>
                <a:latin typeface="Open Sans"/>
              </a:rPr>
              <a:t>व्याख्या </a:t>
            </a:r>
            <a:r>
              <a:rPr lang="hi-IN" i="0" dirty="0">
                <a:solidFill>
                  <a:schemeClr val="tx1"/>
                </a:solidFill>
                <a:effectLst/>
                <a:latin typeface="Open Sans"/>
              </a:rPr>
              <a:t>– इसमें कबीरदास जी कहते हैं कि मनुष्य का मन अगर शांत है तो संसार में कोई शत्रु नहीं हो सकता। यदि सभी मनुष्य स्वार्थ का त्याग कर दें तो सभी दयावान बन सकते हैं। अर्थात मनुष्य को अपनी कमजोरियों को दूर करके संसार में प्रेम और दया फैलाना चाहिए।</a:t>
            </a:r>
            <a:endParaRPr lang="en-IN" dirty="0">
              <a:solidFill>
                <a:schemeClr val="tx1"/>
              </a:solidFill>
            </a:endParaRPr>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extLst>
      <p:ext uri="{BB962C8B-B14F-4D97-AF65-F5344CB8AC3E}">
        <p14:creationId xmlns:p14="http://schemas.microsoft.com/office/powerpoint/2010/main" val="92988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22AF-3346-4BB9-B810-F9BA18EEBE2F}"/>
              </a:ext>
            </a:extLst>
          </p:cNvPr>
          <p:cNvSpPr>
            <a:spLocks noGrp="1"/>
          </p:cNvSpPr>
          <p:nvPr>
            <p:ph type="title"/>
          </p:nvPr>
        </p:nvSpPr>
        <p:spPr>
          <a:xfrm>
            <a:off x="581888" y="2534372"/>
            <a:ext cx="8395856" cy="7470053"/>
          </a:xfrm>
        </p:spPr>
        <p:txBody>
          <a:bodyPr>
            <a:normAutofit fontScale="90000"/>
          </a:bodyPr>
          <a:lstStyle/>
          <a:p>
            <a:pPr algn="l"/>
            <a:br>
              <a:rPr lang="en-IN" b="0" i="0" dirty="0">
                <a:solidFill>
                  <a:schemeClr val="tx1"/>
                </a:solidFill>
                <a:effectLst/>
                <a:latin typeface="helvetica neue"/>
              </a:rPr>
            </a:br>
            <a:r>
              <a:rPr lang="hi-IN" b="0" i="0" dirty="0">
                <a:solidFill>
                  <a:schemeClr val="tx1"/>
                </a:solidFill>
                <a:effectLst/>
                <a:latin typeface="helvetica neue"/>
              </a:rPr>
              <a:t>साधु: साधू या सज्जन</a:t>
            </a:r>
            <a:br>
              <a:rPr lang="hi-IN" dirty="0">
                <a:solidFill>
                  <a:schemeClr val="tx1"/>
                </a:solidFill>
              </a:rPr>
            </a:br>
            <a:r>
              <a:rPr lang="hi-IN" b="0" i="0" dirty="0">
                <a:solidFill>
                  <a:schemeClr val="tx1"/>
                </a:solidFill>
                <a:effectLst/>
                <a:latin typeface="helvetica neue"/>
              </a:rPr>
              <a:t>ज्ञान: जानकारी</a:t>
            </a:r>
            <a:br>
              <a:rPr lang="hi-IN" dirty="0">
                <a:solidFill>
                  <a:schemeClr val="tx1"/>
                </a:solidFill>
              </a:rPr>
            </a:br>
            <a:r>
              <a:rPr lang="hi-IN" dirty="0">
                <a:solidFill>
                  <a:schemeClr val="tx1"/>
                </a:solidFill>
                <a:latin typeface="helvetica neue"/>
              </a:rPr>
              <a:t>मोल: खरीदना</a:t>
            </a:r>
            <a:br>
              <a:rPr lang="hi-IN" dirty="0">
                <a:solidFill>
                  <a:schemeClr val="tx1"/>
                </a:solidFill>
              </a:rPr>
            </a:br>
            <a:r>
              <a:rPr lang="hi-IN" b="0" i="0" dirty="0" err="1">
                <a:solidFill>
                  <a:schemeClr val="tx1"/>
                </a:solidFill>
                <a:effectLst/>
                <a:latin typeface="helvetica neue"/>
              </a:rPr>
              <a:t>तरवार</a:t>
            </a:r>
            <a:r>
              <a:rPr lang="hi-IN" b="0" i="0" dirty="0">
                <a:solidFill>
                  <a:schemeClr val="tx1"/>
                </a:solidFill>
                <a:effectLst/>
                <a:latin typeface="helvetica neue"/>
              </a:rPr>
              <a:t>: तलवार</a:t>
            </a:r>
            <a:br>
              <a:rPr lang="hi-IN" dirty="0">
                <a:solidFill>
                  <a:schemeClr val="tx1"/>
                </a:solidFill>
              </a:rPr>
            </a:br>
            <a:r>
              <a:rPr lang="hi-IN" b="0" i="0" dirty="0">
                <a:solidFill>
                  <a:schemeClr val="tx1"/>
                </a:solidFill>
                <a:effectLst/>
                <a:latin typeface="helvetica neue"/>
              </a:rPr>
              <a:t>म्यान: जिसमे तलवार रखीं जाती है</a:t>
            </a:r>
            <a:br>
              <a:rPr lang="en-IN" b="0" i="0" dirty="0">
                <a:solidFill>
                  <a:schemeClr val="tx1"/>
                </a:solidFill>
                <a:effectLst/>
                <a:latin typeface="helvetica neue"/>
              </a:rPr>
            </a:br>
            <a:r>
              <a:rPr lang="hi-IN" b="0" i="0" dirty="0">
                <a:solidFill>
                  <a:schemeClr val="tx1"/>
                </a:solidFill>
                <a:effectLst/>
                <a:latin typeface="helvetica neue"/>
              </a:rPr>
              <a:t>गारी: गाली</a:t>
            </a:r>
            <a:br>
              <a:rPr lang="hi-IN" dirty="0">
                <a:solidFill>
                  <a:schemeClr val="tx1"/>
                </a:solidFill>
              </a:rPr>
            </a:br>
            <a:r>
              <a:rPr lang="hi-IN" b="0" i="0" dirty="0">
                <a:solidFill>
                  <a:schemeClr val="tx1"/>
                </a:solidFill>
                <a:effectLst/>
                <a:latin typeface="helvetica neue"/>
              </a:rPr>
              <a:t>उलटत: पलटकर</a:t>
            </a:r>
            <a:br>
              <a:rPr lang="hi-IN" dirty="0">
                <a:solidFill>
                  <a:schemeClr val="tx1"/>
                </a:solidFill>
              </a:rPr>
            </a:br>
            <a:r>
              <a:rPr lang="hi-IN" b="0" i="0" dirty="0">
                <a:solidFill>
                  <a:schemeClr val="tx1"/>
                </a:solidFill>
                <a:effectLst/>
                <a:latin typeface="helvetica neue"/>
              </a:rPr>
              <a:t>होइ: होती</a:t>
            </a:r>
            <a:br>
              <a:rPr lang="hi-IN" dirty="0">
                <a:solidFill>
                  <a:schemeClr val="tx1"/>
                </a:solidFill>
              </a:rPr>
            </a:br>
            <a:r>
              <a:rPr lang="hi-IN" b="0" i="0" dirty="0">
                <a:solidFill>
                  <a:schemeClr val="tx1"/>
                </a:solidFill>
                <a:effectLst/>
                <a:latin typeface="helvetica neue"/>
              </a:rPr>
              <a:t>अनेक: बहुत सारी</a:t>
            </a:r>
            <a:br>
              <a:rPr lang="en-IN" b="0" i="0" dirty="0">
                <a:solidFill>
                  <a:schemeClr val="tx1"/>
                </a:solidFill>
                <a:effectLst/>
                <a:latin typeface="helvetica neue"/>
              </a:rPr>
            </a:br>
            <a:r>
              <a:rPr lang="hi-IN" b="0" i="0" dirty="0">
                <a:solidFill>
                  <a:schemeClr val="tx1"/>
                </a:solidFill>
                <a:effectLst/>
                <a:latin typeface="helvetica neue"/>
              </a:rPr>
              <a:t>माला तो कर: हाथ</a:t>
            </a:r>
            <a:br>
              <a:rPr lang="hi-IN" dirty="0">
                <a:solidFill>
                  <a:schemeClr val="tx1"/>
                </a:solidFill>
              </a:rPr>
            </a:br>
            <a:r>
              <a:rPr lang="hi-IN" b="0" i="0" dirty="0">
                <a:solidFill>
                  <a:schemeClr val="tx1"/>
                </a:solidFill>
                <a:effectLst/>
                <a:latin typeface="helvetica neue"/>
              </a:rPr>
              <a:t>फिरै: घूमना</a:t>
            </a:r>
            <a:br>
              <a:rPr lang="hi-IN" dirty="0">
                <a:solidFill>
                  <a:schemeClr val="tx1"/>
                </a:solidFill>
              </a:rPr>
            </a:br>
            <a:r>
              <a:rPr lang="hi-IN" b="0" i="0" dirty="0">
                <a:solidFill>
                  <a:schemeClr val="tx1"/>
                </a:solidFill>
                <a:effectLst/>
                <a:latin typeface="helvetica neue"/>
              </a:rPr>
              <a:t>माँहि: में</a:t>
            </a:r>
            <a:br>
              <a:rPr lang="en-IN" b="0" i="0" dirty="0">
                <a:solidFill>
                  <a:schemeClr val="tx1"/>
                </a:solidFill>
                <a:effectLst/>
                <a:latin typeface="helvetica neue"/>
              </a:rPr>
            </a:br>
            <a:r>
              <a:rPr lang="hi-IN" b="0" i="0" dirty="0">
                <a:solidFill>
                  <a:schemeClr val="tx1"/>
                </a:solidFill>
                <a:effectLst/>
                <a:latin typeface="helvetica neue"/>
              </a:rPr>
              <a:t>मनुवाँ: मन </a:t>
            </a:r>
            <a:br>
              <a:rPr lang="en-IN" b="0" i="0" dirty="0">
                <a:solidFill>
                  <a:schemeClr val="tx1"/>
                </a:solidFill>
                <a:effectLst/>
                <a:latin typeface="helvetica neue"/>
              </a:rPr>
            </a:br>
            <a:br>
              <a:rPr lang="hi-IN" dirty="0">
                <a:solidFill>
                  <a:schemeClr val="tx1"/>
                </a:solidFill>
              </a:rPr>
            </a:br>
            <a:endParaRPr lang="en-IN" dirty="0">
              <a:solidFill>
                <a:schemeClr val="tx1"/>
              </a:solidFill>
            </a:endParaRPr>
          </a:p>
        </p:txBody>
      </p:sp>
      <p:sp>
        <p:nvSpPr>
          <p:cNvPr id="3" name="Slide Number Placeholder 2">
            <a:extLst>
              <a:ext uri="{FF2B5EF4-FFF2-40B4-BE49-F238E27FC236}">
                <a16:creationId xmlns:a16="http://schemas.microsoft.com/office/drawing/2014/main" id="{A3FC0511-0A21-4C76-8B10-A6511C9B4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
        <p:nvSpPr>
          <p:cNvPr id="4" name="Title 1">
            <a:extLst>
              <a:ext uri="{FF2B5EF4-FFF2-40B4-BE49-F238E27FC236}">
                <a16:creationId xmlns:a16="http://schemas.microsoft.com/office/drawing/2014/main" id="{B17A8B9E-5B71-4A51-A8D8-A18160CA9701}"/>
              </a:ext>
            </a:extLst>
          </p:cNvPr>
          <p:cNvSpPr txBox="1">
            <a:spLocks/>
          </p:cNvSpPr>
          <p:nvPr/>
        </p:nvSpPr>
        <p:spPr>
          <a:xfrm>
            <a:off x="9144000" y="1830387"/>
            <a:ext cx="8395856" cy="845661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b="0" i="0" dirty="0">
                <a:solidFill>
                  <a:schemeClr val="tx1"/>
                </a:solidFill>
                <a:effectLst/>
                <a:latin typeface="helvetica neue"/>
              </a:rPr>
              <a:t>दहुँ: दसों</a:t>
            </a:r>
            <a:br>
              <a:rPr lang="hi-IN" dirty="0">
                <a:solidFill>
                  <a:schemeClr val="tx1"/>
                </a:solidFill>
              </a:rPr>
            </a:br>
            <a:r>
              <a:rPr lang="hi-IN" b="0" i="0" dirty="0">
                <a:solidFill>
                  <a:schemeClr val="tx1"/>
                </a:solidFill>
                <a:effectLst/>
                <a:latin typeface="helvetica neue"/>
              </a:rPr>
              <a:t>दिसि: दिशा</a:t>
            </a:r>
            <a:br>
              <a:rPr lang="hi-IN" dirty="0">
                <a:solidFill>
                  <a:schemeClr val="tx1"/>
                </a:solidFill>
              </a:rPr>
            </a:br>
            <a:r>
              <a:rPr lang="hi-IN" b="0" i="0" dirty="0">
                <a:solidFill>
                  <a:schemeClr val="tx1"/>
                </a:solidFill>
                <a:effectLst/>
                <a:latin typeface="helvetica neue"/>
              </a:rPr>
              <a:t>सुमिरन: स्मरण</a:t>
            </a:r>
            <a:endParaRPr lang="en-IN" b="0" i="0" dirty="0">
              <a:solidFill>
                <a:schemeClr val="tx1"/>
              </a:solidFill>
              <a:effectLst/>
              <a:latin typeface="helvetica neue"/>
            </a:endParaRPr>
          </a:p>
          <a:p>
            <a:pPr algn="l"/>
            <a:r>
              <a:rPr lang="hi-IN" b="0" i="0" dirty="0">
                <a:solidFill>
                  <a:schemeClr val="tx1"/>
                </a:solidFill>
                <a:effectLst/>
                <a:latin typeface="helvetica neue"/>
              </a:rPr>
              <a:t>नींदिए: निंदा करना</a:t>
            </a:r>
            <a:br>
              <a:rPr lang="hi-IN" dirty="0">
                <a:solidFill>
                  <a:schemeClr val="tx1"/>
                </a:solidFill>
              </a:rPr>
            </a:br>
            <a:r>
              <a:rPr lang="hi-IN" b="0" i="0" dirty="0">
                <a:solidFill>
                  <a:schemeClr val="tx1"/>
                </a:solidFill>
                <a:effectLst/>
                <a:latin typeface="helvetica neue"/>
              </a:rPr>
              <a:t>तलि: नीचे</a:t>
            </a:r>
            <a:br>
              <a:rPr lang="hi-IN" dirty="0">
                <a:solidFill>
                  <a:schemeClr val="tx1"/>
                </a:solidFill>
              </a:rPr>
            </a:br>
            <a:r>
              <a:rPr lang="hi-IN" b="0" i="0" dirty="0">
                <a:solidFill>
                  <a:schemeClr val="tx1"/>
                </a:solidFill>
                <a:effectLst/>
                <a:latin typeface="helvetica neue"/>
              </a:rPr>
              <a:t>आँखि: आँख</a:t>
            </a:r>
            <a:br>
              <a:rPr lang="hi-IN" dirty="0">
                <a:solidFill>
                  <a:schemeClr val="tx1"/>
                </a:solidFill>
              </a:rPr>
            </a:br>
            <a:r>
              <a:rPr lang="hi-IN" b="0" i="0" dirty="0">
                <a:solidFill>
                  <a:schemeClr val="tx1"/>
                </a:solidFill>
                <a:effectLst/>
                <a:latin typeface="helvetica neue"/>
              </a:rPr>
              <a:t>खरी: कठिन</a:t>
            </a:r>
            <a:br>
              <a:rPr lang="hi-IN" dirty="0">
                <a:solidFill>
                  <a:schemeClr val="tx1"/>
                </a:solidFill>
              </a:rPr>
            </a:br>
            <a:r>
              <a:rPr lang="hi-IN" b="0" i="0" dirty="0">
                <a:solidFill>
                  <a:schemeClr val="tx1"/>
                </a:solidFill>
                <a:effectLst/>
                <a:latin typeface="helvetica neue"/>
              </a:rPr>
              <a:t>दुहेली: दुःख देने वाली</a:t>
            </a:r>
            <a:endParaRPr lang="en-IN" dirty="0">
              <a:solidFill>
                <a:schemeClr val="tx1"/>
              </a:solidFill>
              <a:latin typeface="helvetica neue"/>
            </a:endParaRPr>
          </a:p>
          <a:p>
            <a:pPr algn="l"/>
            <a:r>
              <a:rPr lang="hi-IN" b="0" i="0" dirty="0">
                <a:solidFill>
                  <a:schemeClr val="tx1"/>
                </a:solidFill>
                <a:effectLst/>
                <a:latin typeface="helvetica neue"/>
              </a:rPr>
              <a:t>जग: संसार</a:t>
            </a:r>
            <a:br>
              <a:rPr lang="hi-IN" dirty="0">
                <a:solidFill>
                  <a:schemeClr val="tx1"/>
                </a:solidFill>
              </a:rPr>
            </a:br>
            <a:r>
              <a:rPr lang="hi-IN" b="0" i="0" dirty="0">
                <a:solidFill>
                  <a:schemeClr val="tx1"/>
                </a:solidFill>
                <a:effectLst/>
                <a:latin typeface="helvetica neue"/>
              </a:rPr>
              <a:t>बैरी: शत्रु</a:t>
            </a:r>
            <a:br>
              <a:rPr lang="hi-IN" dirty="0">
                <a:solidFill>
                  <a:schemeClr val="tx1"/>
                </a:solidFill>
              </a:rPr>
            </a:br>
            <a:r>
              <a:rPr lang="hi-IN" b="0" i="0" dirty="0">
                <a:solidFill>
                  <a:schemeClr val="tx1"/>
                </a:solidFill>
                <a:effectLst/>
                <a:latin typeface="helvetica neue"/>
              </a:rPr>
              <a:t>सीतल: शांति</a:t>
            </a:r>
            <a:br>
              <a:rPr lang="hi-IN" dirty="0">
                <a:solidFill>
                  <a:schemeClr val="tx1"/>
                </a:solidFill>
              </a:rPr>
            </a:br>
            <a:r>
              <a:rPr lang="hi-IN" b="0" i="0" dirty="0">
                <a:solidFill>
                  <a:schemeClr val="tx1"/>
                </a:solidFill>
                <a:effectLst/>
                <a:latin typeface="helvetica neue"/>
              </a:rPr>
              <a:t>आपा: स्वार्थ</a:t>
            </a:r>
            <a:endParaRPr lang="en-IN" dirty="0">
              <a:solidFill>
                <a:schemeClr val="tx1"/>
              </a:solidFill>
            </a:endParaRPr>
          </a:p>
        </p:txBody>
      </p:sp>
      <p:sp>
        <p:nvSpPr>
          <p:cNvPr id="6" name="TextBox 5">
            <a:extLst>
              <a:ext uri="{FF2B5EF4-FFF2-40B4-BE49-F238E27FC236}">
                <a16:creationId xmlns:a16="http://schemas.microsoft.com/office/drawing/2014/main" id="{2FDEA94B-E109-4251-866E-88E61E7502E5}"/>
              </a:ext>
            </a:extLst>
          </p:cNvPr>
          <p:cNvSpPr txBox="1"/>
          <p:nvPr/>
        </p:nvSpPr>
        <p:spPr>
          <a:xfrm>
            <a:off x="4572000" y="770902"/>
            <a:ext cx="9144000" cy="769441"/>
          </a:xfrm>
          <a:prstGeom prst="rect">
            <a:avLst/>
          </a:prstGeom>
          <a:noFill/>
        </p:spPr>
        <p:txBody>
          <a:bodyPr wrap="square">
            <a:spAutoFit/>
          </a:bodyPr>
          <a:lstStyle/>
          <a:p>
            <a:r>
              <a:rPr lang="hi-IN" sz="4400" b="1" dirty="0"/>
              <a:t>कठिन शब्दों के अर्थ :-</a:t>
            </a:r>
            <a:endParaRPr lang="en-IN" sz="4400" dirty="0"/>
          </a:p>
        </p:txBody>
      </p:sp>
    </p:spTree>
    <p:extLst>
      <p:ext uri="{BB962C8B-B14F-4D97-AF65-F5344CB8AC3E}">
        <p14:creationId xmlns:p14="http://schemas.microsoft.com/office/powerpoint/2010/main" val="3953993049"/>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8746B-2893-49A6-BE8C-F6012A5424A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2A88A5D-B75F-421D-96C0-ADD8F85695A2}">
  <ds:schemaRefs>
    <ds:schemaRef ds:uri="http://schemas.microsoft.com/sharepoint/v3/contenttype/forms"/>
  </ds:schemaRefs>
</ds:datastoreItem>
</file>

<file path=customXml/itemProps3.xml><?xml version="1.0" encoding="utf-8"?>
<ds:datastoreItem xmlns:ds="http://schemas.openxmlformats.org/officeDocument/2006/customXml" ds:itemID="{19084407-75E9-4EFA-8644-B36263CA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538</TotalTime>
  <Words>1079</Words>
  <Application>Microsoft Office PowerPoint</Application>
  <PresentationFormat>Custom</PresentationFormat>
  <Paragraphs>29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कबीर दास का जीवन परिचय – Kabir Das Ka Jivan Parichay :    संत कबीर दास का जन्म सन् 1400 के आसपास वाराणसी में हुआ। ज्ञानी और संतों के साथ रहकर कबीर ने दीक्षा और ज्ञान प्राप्त किया। वह धार्मिक कर्मकांडों से परे थे। उनका मानना था कि परमात्मा एक है, इसलिए वे हर धर्म की आलोचना और प्रशंसा करते थे। उन्होने अपने अतिंम क्षण मगहर में व्यतीत किएं। कबीर दास की रचनाएँ कबीर ग्रंथावली में संग्रहीत है। </vt:lpstr>
      <vt:lpstr>पाठ का सार  इन दोहों में कबीर मानवीय प्रवर्तियों को प्रस्तुत करते हैं। पहले दोहे में कवि कहते हैं कि मनुष्य की जाति उसके गुणों से बड़ी नहीं होती है। दूसरे में कहते हैं कि अपशब्द के बदले अपशब्द कहना कीचड़ में हाथ डालने जैसा है। तीसरे दोहे में कवि अपने चंचल मन व्यंग कर रहें हैं कि माला और जीभ प्रभु के नाम जपते हैं पर मन अपनी चंचलता का त्याग नहीं करता। चौथे में कहते हैं कि किसी को कमजोर समझकर दबाना नहीं चाहिए क्योंकि कभी-कभी यही हमारे लिए कष्टकारी हो जाता है। जैसे हाथी और चींटी। एक छोटी सी चींटी हाथी को भी बहुत परेशान कर सकती है। पाँचवे दोहे का भाव यह हैं कि मनुष्य अपनी मानसिक कमजोरियों को दूर करके संसार को खुशहाल और दयावान बना सकता है।</vt:lpstr>
      <vt:lpstr>जाति न पूछो साधु की, पूछ लीजिए ज्ञान। मेल करो तरवार का, पड़ा रहन दो म्यान।।1।।   व्याख्या – इसमें कबीरदास जी कहते हैं कि हमें सज्जन पुरुष से उसकी जाति नहीं पूछनी चाहिए अपितु उसका ज्ञान देखना चाहिए अर्थात मनुष्य को उसकी जाति के आधार पर नहीं उसके ज्ञान के आधार पर परखना चाहिए क्योंकि जब हम तलवार खरीदने जाते हैं तो उसकी कीमत म्यान देखकर नहीं लगाते हैं।   </vt:lpstr>
      <vt:lpstr>आवत गारी एक है, उलटत होइ अनेक। कह कबीर नहिं उलटिए,वही एक की एक।।2।।   व्याख्या – इसमें कबीरदास जी कहते हैं कि जब हमें कोई गाली देता है तब वह एक होती है पर हम पलटकर उसे भी देते हैं तो वो बढ़ते-बढ़ते अनेक हो जाती है इसलिय जब हम उसकी एक गाली पर ही ध्यान नहीं देंगे तो वह वहीं ख़त्म हो जाएगी अर्थात वो एक की एक ही रह जायेगी।  </vt:lpstr>
      <vt:lpstr> माला तो कर में फिरै, जीभि फिरै मुख माँहि। मनुवाँ तो दहुँ दिसि फिरै,  यह तौ सुमिरन नाहिं।।3।।  व्याख्या – इसमें कबीरदास जी कहते हैं कि माला को हाथ में लेकर मनुष्य मन को घुमाता है जीभ मुख के अंदर घूमती रहती है। परन्तु मनुष्य का चंचल मन सभी दिशाओं में घूमता रहता है। मानव मन गतिशील होता है जो बिना विचारे इधर-उधर घूमता रहता है परन्तु ये भगवान् का नाम क्यों नहीं लेता।    </vt:lpstr>
      <vt:lpstr> कबीर घास न नींदिए, जो पाऊँ तलि होइ। उड़ि पड़ै जब आँखि मैं, खरी दुहेली होइ।।4।।  व्याख्या – इसमें कबीरदास जी कहते हैं कि हमें कभी घास को छोटा समझकर उसे दबाना नहीं चाहिए क्योंकि जब घास का एक छोटा सा तिनका भी आँख में गिर जाता है तो वह बहुत दुख देता है अर्थात हमें छोटा समझकर किसी पर अत्याचार नहीं करना चाहिए।  </vt:lpstr>
      <vt:lpstr>जग में बैरी कोइ नहीं, जो मन सीतल होय। या आपा को डारि दे, दया करै सब कोय।।5।।  व्याख्या – इसमें कबीरदास जी कहते हैं कि मनुष्य का मन अगर शांत है तो संसार में कोई शत्रु नहीं हो सकता। यदि सभी मनुष्य स्वार्थ का त्याग कर दें तो सभी दयावान बन सकते हैं। अर्थात मनुष्य को अपनी कमजोरियों को दूर करके संसार में प्रेम और दया फैलाना चाहिए।</vt:lpstr>
      <vt:lpstr> साधु: साधू या सज्जन ज्ञान: जानकारी मोल: खरीदना तरवार: तलवार म्यान: जिसमे तलवार रखीं जाती है गारी: गाली उलटत: पलटकर होइ: होती अनेक: बहुत सारी माला तो कर: हाथ फिरै: घूमना माँहि: में मनुवाँ: मन   </vt:lpstr>
      <vt:lpstr>प्रश्न अभ्यास  प्र॰1 ‘तलवार का महत्त्व होता है म्यान का नहीं’- उक्त उदाहरण से कबीर क्या कहना चाहते हैं? स्पष्ट कीजिए। उत्तर- कबीरदास जी के अनुसार मनुष्य की सुंदरता उसके शरीर की अपेक्षा उसके गुणों से आकना चाहिए क्योंकि शरीर तो बाहरी आवरण है जबकि सच्चाई उसका अंर्तमन है। इसलिए कवि कहते हैं कि तलवार का महत्त्व होता है म्यान का नहीं।  प्र॰2 पाठ की तीसरी साखी-जिसकी एक पंक्ति है ‘मनुवाँ तो दहुँ दिसि फिरै, यह तो सुमिरन नाहिं’ के द्वारा कबीर क्या कहना चाहते हैं? उत्तर- तीसरी साखी में कबीर दास जी कहना चाहते हैं कि मनुष्य का मन चंचल होता है वह हाथ में माला और जबान पर हरिनाम तो जपता रहता है किन्तु भगवान् का नाम लेना तब सार्थक होता है जब मनुष्य अपने चंचल मन पर काबू पा लेता है। </vt:lpstr>
      <vt:lpstr>प्र॰3 कबीर घास की निंदा करने से क्यों मना करते हैं। पढ़े हुए दोहे के आधार पर स्पष्ट कीजिए। उत्तर- कबीर दास जी छोटे को कमजोर समझकर उसकी उपेक्षा करने को मना करते हैं मनुष्य को घास को पैरों के नीचे वाली रौंदने वाली वस्तु समझकर उसे कमजोर नहीं मानना चाहिए क्योंकि जब एक घास का तिनका भी आँख में चला जाता है तो वह बहुत कष्ट देता है। इसलिय हमें किसी को कमजोर समझकर उसकी निंदा नहीं करनी चाहिए।   प्र॰4 मनुष्य के व्यवहार में ही दूसरों को विरोधी बना लेनेवाले दोष होते हैं। यह भावार्थ किस दोहे से व्यक्त होता है? उत्तर – यह भावार्थ अंतिम साखी में है – जग में बैरी कोई नहीं जो मन शीतल होय। या आपा को डारि दे, दया करै सब कोय।। </vt:lpstr>
      <vt:lpstr>धन्यवाद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HINDI SNSACD</cp:lastModifiedBy>
  <cp:revision>55</cp:revision>
  <dcterms:created xsi:type="dcterms:W3CDTF">2006-08-16T00:00:00Z</dcterms:created>
  <dcterms:modified xsi:type="dcterms:W3CDTF">2020-08-10T08:14:22Z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